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1638B7-2B05-4001-850E-4579D87262D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7/31/2009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2BFA-D015-4096-8753-28A9D8E25D7E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D52A-1D81-4CE0-AAB1-800259DB2D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F2C9-856B-4C95-8AFF-5BE53332AFA7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7305-141E-431F-9950-EB7E860DB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7/31/2009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E56BF3-0831-4A5C-9E20-0EE1F57A9744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F44FE-E780-4A80-9DB2-E644AFAE57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5B840-8E70-4C24-A087-65DF7F8C2D2D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85D7A-D27B-4CA5-B19A-AD7D664C1BF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229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4229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E0423-A5FA-4DFF-856C-C249AF243AFE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5B45-BE3A-40CD-8184-8F74DC4915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32DA8-D3C8-48B6-98BC-DD36A0FEC956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3A171-B695-4C0D-A885-B56DCB1AA0A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26D12C-F03F-4A4C-95A4-835FDFFE1056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AB57F-F28D-4F64-9A1D-D68B0E3E4C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112741-3913-4EB5-95F4-BE38C56545E3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EE465-FB20-48C7-AE39-C3A2A61763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CFAEC9-D180-4E42-BFD7-8B95EAE9AC3E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8BB2A-8DAB-406E-B94D-41BB037949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6BF3-0831-4A5C-9E20-0EE1F57A9744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44FE-E780-4A80-9DB2-E644AFAE57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B1D2C4-50A8-49EA-A292-6830A9A500FC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597C2-0751-44BF-B496-E0DCDD6CB0F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322BFA-D015-4096-8753-28A9D8E25D7E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5D52A-1D81-4CE0-AAB1-800259DB2D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21526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3055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B5F2C9-856B-4C95-8AFF-5BE53332AFA7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B7305-141E-431F-9950-EB7E860DBB3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B840-8E70-4C24-A087-65DF7F8C2D2D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5D7A-D27B-4CA5-B19A-AD7D664C1BF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E0423-A5FA-4DFF-856C-C249AF243AFE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A5B45-BE3A-40CD-8184-8F74DC4915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32DA8-D3C8-48B6-98BC-DD36A0FEC956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3A171-B695-4C0D-A885-B56DCB1AA0A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D12C-F03F-4A4C-95A4-835FDFFE1056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AB57F-F28D-4F64-9A1D-D68B0E3E4C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2741-3913-4EB5-95F4-BE38C56545E3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EE465-FB20-48C7-AE39-C3A2A617635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FAEC9-D180-4E42-BFD7-8B95EAE9AC3E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8BB2A-8DAB-406E-B94D-41BB037949E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2C4-50A8-49EA-A292-6830A9A500FC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597C2-0751-44BF-B496-E0DCDD6CB0F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19DD-130C-4C4C-B350-E598D94822C8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3747F-1EC9-4D3E-9C0B-68F407DD2F2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861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5F419DD-130C-4C4C-B350-E598D94822C8}" type="datetime1">
              <a:rPr lang="en-AU" smtClean="0"/>
              <a:pPr/>
              <a:t>31/07/2009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53747F-1EC9-4D3E-9C0B-68F407DD2F27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42" name="Picture 18" descr="j0076144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smtClean="0"/>
              <a:t>JOINTS</a:t>
            </a:r>
            <a:endParaRPr lang="en-AU" sz="5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0108"/>
            <a:ext cx="780094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0" y="2786058"/>
            <a:ext cx="4786314" cy="3386142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4. </a:t>
            </a:r>
            <a:r>
              <a:rPr lang="en-US" sz="2400" u="sng" dirty="0">
                <a:latin typeface="Comic Sans MS" pitchFamily="66" charset="0"/>
              </a:rPr>
              <a:t>CONDYLOID JOINT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Biaxial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Permit flexion and extension,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 abduction and adduction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 and </a:t>
            </a:r>
            <a:r>
              <a:rPr lang="en-US" sz="2400" dirty="0" err="1">
                <a:latin typeface="Comic Sans MS" pitchFamily="66" charset="0"/>
              </a:rPr>
              <a:t>circumduction</a:t>
            </a:r>
            <a:r>
              <a:rPr lang="en-US" sz="2400" dirty="0">
                <a:latin typeface="Comic Sans MS" pitchFamily="66" charset="0"/>
              </a:rPr>
              <a:t>.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E.g. </a:t>
            </a:r>
            <a:r>
              <a:rPr lang="en-US" sz="2400" dirty="0" err="1">
                <a:latin typeface="Comic Sans MS" pitchFamily="66" charset="0"/>
              </a:rPr>
              <a:t>metacarpophalangeal</a:t>
            </a:r>
            <a:r>
              <a:rPr lang="en-US" sz="2400" dirty="0">
                <a:latin typeface="Comic Sans MS" pitchFamily="66" charset="0"/>
              </a:rPr>
              <a:t> joint</a:t>
            </a: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38200"/>
            <a:ext cx="4572000" cy="578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214422"/>
            <a:ext cx="8229600" cy="639763"/>
          </a:xfrm>
        </p:spPr>
        <p:txBody>
          <a:bodyPr>
            <a:normAutofit fontScale="90000"/>
          </a:bodyPr>
          <a:lstStyle/>
          <a:p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643182"/>
            <a:ext cx="3757610" cy="28194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5. </a:t>
            </a:r>
            <a:r>
              <a:rPr lang="en-US" sz="2400" u="sng" dirty="0">
                <a:latin typeface="Comic Sans MS" pitchFamily="66" charset="0"/>
              </a:rPr>
              <a:t>BALL AND SOCKET JOINTS</a:t>
            </a:r>
          </a:p>
          <a:p>
            <a:pPr>
              <a:buFontTx/>
              <a:buChar char="-"/>
            </a:pPr>
            <a:r>
              <a:rPr lang="en-US" sz="2400" dirty="0" err="1">
                <a:latin typeface="Comic Sans MS" pitchFamily="66" charset="0"/>
              </a:rPr>
              <a:t>Multiaxial</a:t>
            </a:r>
            <a:endParaRPr lang="en-US" sz="2400" dirty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A rounded head fits into a concavity which permits movement on several axis.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E.g. Hip joint</a:t>
            </a: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0"/>
            <a:ext cx="59436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000108"/>
            <a:ext cx="8229600" cy="639763"/>
          </a:xfrm>
        </p:spPr>
        <p:txBody>
          <a:bodyPr>
            <a:normAutofit fontScale="90000"/>
          </a:bodyPr>
          <a:lstStyle/>
          <a:p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0" y="2500306"/>
            <a:ext cx="4329114" cy="2747962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6. </a:t>
            </a:r>
            <a:r>
              <a:rPr lang="en-US" sz="2400" u="sng" dirty="0">
                <a:latin typeface="Comic Sans MS" pitchFamily="66" charset="0"/>
              </a:rPr>
              <a:t>PIVOT JOINT</a:t>
            </a:r>
          </a:p>
          <a:p>
            <a:pPr>
              <a:buFontTx/>
              <a:buChar char="-"/>
            </a:pPr>
            <a:r>
              <a:rPr lang="en-US" sz="2400" dirty="0" err="1">
                <a:latin typeface="Comic Sans MS" pitchFamily="66" charset="0"/>
              </a:rPr>
              <a:t>Uniaxial</a:t>
            </a:r>
            <a:r>
              <a:rPr lang="en-US" sz="2400" dirty="0">
                <a:latin typeface="Comic Sans MS" pitchFamily="66" charset="0"/>
              </a:rPr>
              <a:t> joint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A round process of bone fits into a bony </a:t>
            </a:r>
            <a:r>
              <a:rPr lang="en-US" sz="2400" dirty="0" err="1">
                <a:latin typeface="Comic Sans MS" pitchFamily="66" charset="0"/>
              </a:rPr>
              <a:t>ligamentous</a:t>
            </a:r>
            <a:r>
              <a:rPr lang="en-US" sz="2400" dirty="0">
                <a:latin typeface="Comic Sans MS" pitchFamily="66" charset="0"/>
              </a:rPr>
              <a:t> socket allows rotation.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E.g. </a:t>
            </a:r>
            <a:r>
              <a:rPr lang="en-US" sz="2400" dirty="0" err="1">
                <a:latin typeface="Comic Sans MS" pitchFamily="66" charset="0"/>
              </a:rPr>
              <a:t>Atlantoaxial</a:t>
            </a:r>
            <a:r>
              <a:rPr lang="en-US" sz="2400" dirty="0">
                <a:latin typeface="Comic Sans MS" pitchFamily="66" charset="0"/>
              </a:rPr>
              <a:t> joint.</a:t>
            </a:r>
          </a:p>
          <a:p>
            <a:pPr>
              <a:buFontTx/>
              <a:buNone/>
            </a:pPr>
            <a:endParaRPr lang="en-US" sz="2400" dirty="0">
              <a:latin typeface="Comic Sans MS" pitchFamily="66" charset="0"/>
            </a:endParaRP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057400"/>
            <a:ext cx="50292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28586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000372"/>
            <a:ext cx="8229600" cy="3505200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u="sng" dirty="0">
                <a:latin typeface="Comic Sans MS" pitchFamily="66" charset="0"/>
              </a:rPr>
              <a:t>BLOOD SUPPLY</a:t>
            </a: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Rich blood supply; blood vessels can be found in synovial membrane.</a:t>
            </a: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Also assists in the production of the </a:t>
            </a:r>
            <a:r>
              <a:rPr lang="en-US" sz="2400" b="1" dirty="0">
                <a:latin typeface="Comic Sans MS" pitchFamily="66" charset="0"/>
              </a:rPr>
              <a:t>synovial fluid</a:t>
            </a:r>
            <a:r>
              <a:rPr lang="en-US" sz="2400" dirty="0">
                <a:latin typeface="Comic Sans MS" pitchFamily="66" charset="0"/>
              </a:rPr>
              <a:t> (lubricating fluid in synovial joint)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 sz="2400" dirty="0">
              <a:latin typeface="Comic Sans MS" pitchFamily="66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400" u="sng" dirty="0">
                <a:latin typeface="Comic Sans MS" pitchFamily="66" charset="0"/>
              </a:rPr>
              <a:t>NERVE SUPPLY</a:t>
            </a:r>
          </a:p>
          <a:p>
            <a:pPr marL="914400" lvl="1" indent="-457200">
              <a:lnSpc>
                <a:spcPct val="80000"/>
              </a:lnSpc>
              <a:buFontTx/>
              <a:buAutoNum type="arabicParenR"/>
            </a:pPr>
            <a:r>
              <a:rPr lang="en-US" sz="2400" dirty="0">
                <a:latin typeface="Comic Sans MS" pitchFamily="66" charset="0"/>
              </a:rPr>
              <a:t>Provides </a:t>
            </a:r>
            <a:r>
              <a:rPr lang="en-US" sz="2400" b="1" dirty="0" err="1">
                <a:latin typeface="Comic Sans MS" pitchFamily="66" charset="0"/>
              </a:rPr>
              <a:t>proprioception</a:t>
            </a:r>
            <a:r>
              <a:rPr lang="en-US" sz="2400" b="1" dirty="0">
                <a:latin typeface="Comic Sans MS" pitchFamily="66" charset="0"/>
              </a:rPr>
              <a:t> sensation</a:t>
            </a:r>
            <a:r>
              <a:rPr lang="en-US" sz="2400" dirty="0">
                <a:latin typeface="Comic Sans MS" pitchFamily="66" charset="0"/>
              </a:rPr>
              <a:t> (information that provides awareness of movements and position of the body)</a:t>
            </a:r>
          </a:p>
          <a:p>
            <a:pPr marL="914400" lvl="1" indent="-457200">
              <a:lnSpc>
                <a:spcPct val="80000"/>
              </a:lnSpc>
              <a:buFontTx/>
              <a:buAutoNum type="arabicParenR"/>
            </a:pPr>
            <a:r>
              <a:rPr lang="en-US" sz="2400" dirty="0">
                <a:latin typeface="Comic Sans MS" pitchFamily="66" charset="0"/>
              </a:rPr>
              <a:t>Pain fibers – rich distribution in fibrous capsule and associated ligament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>
                <a:latin typeface="Comic Sans MS" pitchFamily="66" charset="0"/>
              </a:rPr>
              <a:t>Pain felt in sports injury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>
                <a:latin typeface="Comic Sans MS" pitchFamily="66" charset="0"/>
              </a:rPr>
              <a:t>Synovial membrane is </a:t>
            </a:r>
            <a:r>
              <a:rPr lang="en-US" sz="2400" b="1" dirty="0">
                <a:latin typeface="Comic Sans MS" pitchFamily="66" charset="0"/>
              </a:rPr>
              <a:t>not sensitive</a:t>
            </a:r>
            <a:r>
              <a:rPr lang="en-US" sz="2400" dirty="0">
                <a:latin typeface="Comic Sans MS" pitchFamily="66" charset="0"/>
              </a:rPr>
              <a:t> – poor supply pain nerve fibers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000108"/>
            <a:ext cx="8229600" cy="868362"/>
          </a:xfrm>
        </p:spPr>
        <p:txBody>
          <a:bodyPr/>
          <a:lstStyle/>
          <a:p>
            <a:r>
              <a:rPr lang="en-US" sz="3600" b="1" u="sng" dirty="0">
                <a:latin typeface="Comic Sans MS" pitchFamily="66" charset="0"/>
              </a:rPr>
              <a:t>JOINTS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2. </a:t>
            </a:r>
            <a:r>
              <a:rPr lang="en-US" sz="2400" u="sng">
                <a:latin typeface="Comic Sans MS" pitchFamily="66" charset="0"/>
              </a:rPr>
              <a:t>FIBROUS JOINTS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400">
                <a:latin typeface="Comic Sans MS" pitchFamily="66" charset="0"/>
              </a:rPr>
              <a:t>Are united by </a:t>
            </a:r>
            <a:r>
              <a:rPr lang="en-US" sz="2400" b="1">
                <a:latin typeface="Comic Sans MS" pitchFamily="66" charset="0"/>
              </a:rPr>
              <a:t>fibrous tissue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400">
                <a:latin typeface="Comic Sans MS" pitchFamily="66" charset="0"/>
              </a:rPr>
              <a:t>The </a:t>
            </a:r>
            <a:r>
              <a:rPr lang="en-US" sz="2400" b="1">
                <a:latin typeface="Comic Sans MS" pitchFamily="66" charset="0"/>
              </a:rPr>
              <a:t>amount of movement</a:t>
            </a:r>
            <a:r>
              <a:rPr lang="en-US" sz="2400">
                <a:latin typeface="Comic Sans MS" pitchFamily="66" charset="0"/>
              </a:rPr>
              <a:t> depends on </a:t>
            </a:r>
            <a:r>
              <a:rPr lang="en-US" sz="2400" b="1">
                <a:latin typeface="Comic Sans MS" pitchFamily="66" charset="0"/>
              </a:rPr>
              <a:t>length of fibers uniting articulating bone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u="sng">
                <a:latin typeface="Comic Sans MS" pitchFamily="66" charset="0"/>
              </a:rPr>
              <a:t>EXAMPLES</a:t>
            </a:r>
            <a:r>
              <a:rPr lang="en-US" sz="2400">
                <a:latin typeface="Comic Sans MS" pitchFamily="66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	i) SUTURES of skull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	ii) SYNDESMOSES of fibrous joint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latin typeface="Comic Sans MS" pitchFamily="66" charset="0"/>
              </a:rPr>
              <a:t>	iii) GOMPHOSIS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071546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Comic Sans MS" pitchFamily="66" charset="0"/>
              </a:rPr>
              <a:t>FIBROUS JOINTS</a:t>
            </a:r>
            <a:r>
              <a:rPr lang="en-US" sz="3200" u="sng" dirty="0">
                <a:latin typeface="Comic Sans MS" pitchFamily="66" charset="0"/>
              </a:rPr>
              <a:t/>
            </a:r>
            <a:br>
              <a:rPr lang="en-US" sz="3200" u="sng" dirty="0">
                <a:latin typeface="Comic Sans MS" pitchFamily="66" charset="0"/>
              </a:rPr>
            </a:br>
            <a:endParaRPr lang="en-US" sz="3200" u="sng" dirty="0">
              <a:latin typeface="Comic Sans MS" pitchFamily="66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857364"/>
            <a:ext cx="3786214" cy="928694"/>
          </a:xfrm>
        </p:spPr>
        <p:txBody>
          <a:bodyPr/>
          <a:lstStyle/>
          <a:p>
            <a:pPr marL="660400" indent="-660400">
              <a:buFontTx/>
              <a:buAutoNum type="romanLcParenR"/>
            </a:pPr>
            <a:r>
              <a:rPr lang="en-US" sz="2400" dirty="0">
                <a:latin typeface="Comic Sans MS" pitchFamily="66" charset="0"/>
              </a:rPr>
              <a:t>SUTURES of skull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7199313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071546"/>
            <a:ext cx="7015154" cy="83979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u="sng" dirty="0">
                <a:latin typeface="Comic Sans MS" pitchFamily="66" charset="0"/>
              </a:rPr>
              <a:t>FIBROUS JOINTS</a:t>
            </a:r>
            <a:r>
              <a:rPr lang="en-US" sz="3200" u="sng" dirty="0">
                <a:latin typeface="Comic Sans MS" pitchFamily="66" charset="0"/>
              </a:rPr>
              <a:t/>
            </a:r>
            <a:br>
              <a:rPr lang="en-US" sz="3200" u="sng" dirty="0">
                <a:latin typeface="Comic Sans MS" pitchFamily="66" charset="0"/>
              </a:rPr>
            </a:br>
            <a:endParaRPr lang="en-US" sz="3200" u="sng" dirty="0">
              <a:latin typeface="Comic Sans MS" pitchFamily="66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3786190"/>
            <a:ext cx="4195762" cy="2752724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/>
              <a:t>ii) </a:t>
            </a:r>
            <a:r>
              <a:rPr lang="en-US" sz="2400" u="sng" dirty="0"/>
              <a:t>SYNDESMOSIS of fibrous joint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Unites bones with a sheet of fibrous tissue )either ligament or fibrous membrane)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Partially movable.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E.g. A </a:t>
            </a:r>
            <a:r>
              <a:rPr lang="en-US" sz="2400" dirty="0" err="1">
                <a:latin typeface="Comic Sans MS" pitchFamily="66" charset="0"/>
              </a:rPr>
              <a:t>syndesmosis</a:t>
            </a:r>
            <a:r>
              <a:rPr lang="en-US" sz="2400" dirty="0">
                <a:latin typeface="Comic Sans MS" pitchFamily="66" charset="0"/>
              </a:rPr>
              <a:t>  (bands of fibrous tissue) between tibia and fibula.</a:t>
            </a:r>
          </a:p>
          <a:p>
            <a:pPr>
              <a:buFontTx/>
              <a:buNone/>
            </a:pPr>
            <a:endParaRPr lang="en-US" sz="2400" dirty="0"/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285860"/>
            <a:ext cx="4264111" cy="2828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071546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Comic Sans MS" pitchFamily="66" charset="0"/>
              </a:rPr>
              <a:t>FIBROUS JOINTS</a:t>
            </a:r>
            <a:r>
              <a:rPr lang="en-US" sz="3200" u="sng" dirty="0">
                <a:latin typeface="Comic Sans MS" pitchFamily="66" charset="0"/>
              </a:rPr>
              <a:t/>
            </a:r>
            <a:br>
              <a:rPr lang="en-US" sz="3200" u="sng" dirty="0">
                <a:latin typeface="Comic Sans MS" pitchFamily="66" charset="0"/>
              </a:rPr>
            </a:br>
            <a:endParaRPr lang="en-US" sz="3200" u="sng" dirty="0">
              <a:latin typeface="Comic Sans MS" pitchFamily="66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2071678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iii) </a:t>
            </a:r>
            <a:r>
              <a:rPr lang="en-US" sz="2400" u="sng" dirty="0">
                <a:latin typeface="Comic Sans MS" pitchFamily="66" charset="0"/>
              </a:rPr>
              <a:t>GOMPHOSIS</a:t>
            </a:r>
            <a:r>
              <a:rPr lang="en-US" sz="2400" dirty="0">
                <a:latin typeface="Comic Sans MS" pitchFamily="66" charset="0"/>
              </a:rPr>
              <a:t> (</a:t>
            </a:r>
            <a:r>
              <a:rPr lang="en-US" sz="2400" dirty="0" err="1">
                <a:latin typeface="Comic Sans MS" pitchFamily="66" charset="0"/>
              </a:rPr>
              <a:t>Dentoalveolar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err="1">
                <a:latin typeface="Comic Sans MS" pitchFamily="66" charset="0"/>
              </a:rPr>
              <a:t>syndesmosis</a:t>
            </a:r>
            <a:r>
              <a:rPr lang="en-US" sz="2400" dirty="0">
                <a:latin typeface="Comic Sans MS" pitchFamily="66" charset="0"/>
              </a:rPr>
              <a:t>)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is a </a:t>
            </a:r>
            <a:r>
              <a:rPr lang="en-US" sz="2400" dirty="0" err="1">
                <a:latin typeface="Comic Sans MS" pitchFamily="66" charset="0"/>
              </a:rPr>
              <a:t>synarthrosis</a:t>
            </a:r>
            <a:r>
              <a:rPr lang="en-US" sz="2400" dirty="0">
                <a:latin typeface="Comic Sans MS" pitchFamily="66" charset="0"/>
              </a:rPr>
              <a:t> (joint) that binds the teeth to bony sockets in the maxillary bone and mandible. The fibrous connection between a tooth and its socket is a periodontal ligament.</a:t>
            </a:r>
            <a:r>
              <a:rPr lang="en-US" dirty="0"/>
              <a:t> </a:t>
            </a:r>
            <a:endParaRPr lang="en-US" sz="2400" dirty="0">
              <a:latin typeface="Comic Sans MS" pitchFamily="66" charset="0"/>
            </a:endParaRPr>
          </a:p>
          <a:p>
            <a:pPr>
              <a:buFontTx/>
              <a:buNone/>
            </a:pPr>
            <a:endParaRPr lang="en-US" sz="2400" dirty="0">
              <a:latin typeface="Comic Sans MS" pitchFamily="66" charset="0"/>
            </a:endParaRP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0661" y="4071942"/>
            <a:ext cx="4040414" cy="2295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142984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Comic Sans MS" pitchFamily="66" charset="0"/>
              </a:rPr>
              <a:t>JOINTS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32037"/>
            <a:ext cx="8686800" cy="4525963"/>
          </a:xfrm>
        </p:spPr>
        <p:txBody>
          <a:bodyPr/>
          <a:lstStyle/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3) </a:t>
            </a:r>
            <a:r>
              <a:rPr lang="en-US" sz="2400" u="sng" dirty="0">
                <a:latin typeface="Comic Sans MS" pitchFamily="66" charset="0"/>
              </a:rPr>
              <a:t>CARTILAGENOUS JOINTS</a:t>
            </a:r>
          </a:p>
          <a:p>
            <a:pPr marL="660400" indent="-660400"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Are united by hyaline cartilage or </a:t>
            </a:r>
            <a:r>
              <a:rPr lang="en-US" sz="2400" dirty="0" err="1">
                <a:latin typeface="Comic Sans MS" pitchFamily="66" charset="0"/>
              </a:rPr>
              <a:t>fibrocartilage</a:t>
            </a:r>
            <a:endParaRPr lang="en-US" sz="2400" dirty="0">
              <a:latin typeface="Comic Sans MS" pitchFamily="66" charset="0"/>
            </a:endParaRPr>
          </a:p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Example;</a:t>
            </a:r>
          </a:p>
          <a:p>
            <a:pPr marL="660400" indent="-660400">
              <a:lnSpc>
                <a:spcPct val="80000"/>
              </a:lnSpc>
              <a:buFontTx/>
              <a:buAutoNum type="romanLcParenR"/>
            </a:pPr>
            <a:r>
              <a:rPr lang="en-US" sz="2400" dirty="0">
                <a:latin typeface="Comic Sans MS" pitchFamily="66" charset="0"/>
              </a:rPr>
              <a:t>FIBROCARTILAGENOUS INTERVERTEBRAL DISCS</a:t>
            </a:r>
          </a:p>
          <a:p>
            <a:pPr marL="1035050" lvl="1" indent="-577850"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Between vertebrae</a:t>
            </a:r>
          </a:p>
          <a:p>
            <a:pPr marL="1035050" lvl="1" indent="-577850"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Consist of binding connective tissue that joints vertebrae together.</a:t>
            </a:r>
          </a:p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FUNCTION;</a:t>
            </a:r>
          </a:p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- Provides vertebral column (spine) with;</a:t>
            </a:r>
          </a:p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	a) Strength, </a:t>
            </a:r>
          </a:p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	b) Shock absorption</a:t>
            </a:r>
          </a:p>
          <a:p>
            <a:pPr marL="660400" indent="-6604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	c) Some degree of flexibility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>
                <a:latin typeface="Comic Sans MS" pitchFamily="66" charset="0"/>
              </a:rPr>
              <a:t>CARTILAGENOUS JOINTS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>
              <a:latin typeface="Comic Sans MS" pitchFamily="66" charset="0"/>
            </a:endParaRP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191000"/>
            <a:ext cx="2495550" cy="2312988"/>
          </a:xfrm>
          <a:prstGeom prst="rect">
            <a:avLst/>
          </a:prstGeom>
          <a:noFill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09800"/>
            <a:ext cx="3371850" cy="3800475"/>
          </a:xfrm>
          <a:prstGeom prst="rect">
            <a:avLst/>
          </a:prstGeom>
          <a:noFill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590800"/>
            <a:ext cx="1924050" cy="2247900"/>
          </a:xfrm>
          <a:prstGeom prst="rect">
            <a:avLst/>
          </a:prstGeom>
          <a:noFill/>
        </p:spPr>
      </p:pic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4572000" y="5029200"/>
            <a:ext cx="2057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H="1" flipV="1">
            <a:off x="1905000" y="4038600"/>
            <a:ext cx="1828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85800" y="4724400"/>
            <a:ext cx="1981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Comic Sans MS" pitchFamily="66" charset="0"/>
              </a:rPr>
              <a:t>Growth regions of immature bones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428860" y="1928802"/>
            <a:ext cx="2362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Comic Sans MS" pitchFamily="66" charset="0"/>
              </a:rPr>
              <a:t>HYALINE cartilage joints between sternum and ribs (</a:t>
            </a:r>
            <a:r>
              <a:rPr lang="en-US" sz="1600" b="1" dirty="0">
                <a:latin typeface="Comic Sans MS" pitchFamily="66" charset="0"/>
              </a:rPr>
              <a:t>SYNCHONDROSIS)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705600" y="24384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214422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b="1" u="sng" dirty="0">
                <a:latin typeface="Comic Sans MS" pitchFamily="66" charset="0"/>
              </a:rPr>
              <a:t>JOINTS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928934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400" dirty="0">
                <a:latin typeface="Comic Sans MS" pitchFamily="66" charset="0"/>
              </a:rPr>
              <a:t> Is an articulation, the place of union or junction between two or more bones or parts of bones of the skeleton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They show a variety of form and function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	i.e. – some joints have NO movements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	     - some allow slight movements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	     - some are freely movable</a:t>
            </a:r>
          </a:p>
          <a:p>
            <a:pPr>
              <a:buFontTx/>
              <a:buNone/>
            </a:pPr>
            <a:endParaRPr lang="en-US" sz="2400" dirty="0">
              <a:latin typeface="Comic Sans MS" pitchFamily="66" charset="0"/>
            </a:endParaRPr>
          </a:p>
          <a:p>
            <a:pPr>
              <a:buFontTx/>
              <a:buNone/>
            </a:pP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u="sng">
                <a:latin typeface="Comic Sans MS" pitchFamily="66" charset="0"/>
              </a:rPr>
              <a:t>JOINTS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Char char="q"/>
            </a:pPr>
            <a:r>
              <a:rPr lang="en-US" sz="2400" b="1">
                <a:latin typeface="Comic Sans MS" pitchFamily="66" charset="0"/>
              </a:rPr>
              <a:t>CLASSIFICATION OF JOINTS</a:t>
            </a:r>
            <a:r>
              <a:rPr lang="en-US" sz="2400">
                <a:latin typeface="Comic Sans MS" pitchFamily="66" charset="0"/>
              </a:rPr>
              <a:t> </a:t>
            </a:r>
          </a:p>
          <a:p>
            <a:pPr marL="609600" indent="-609600">
              <a:buFont typeface="Wingdings" pitchFamily="2" charset="2"/>
              <a:buChar char="q"/>
            </a:pPr>
            <a:r>
              <a:rPr lang="en-US" sz="2800">
                <a:latin typeface="Comic Sans MS" pitchFamily="66" charset="0"/>
              </a:rPr>
              <a:t>3 types of joints (according to the manner or type of material by which the articulating bones are united); </a:t>
            </a:r>
          </a:p>
          <a:p>
            <a:pPr marL="609600" indent="-609600">
              <a:buFontTx/>
              <a:buNone/>
            </a:pPr>
            <a:endParaRPr lang="en-US" sz="2800">
              <a:latin typeface="Comic Sans MS" pitchFamily="66" charset="0"/>
            </a:endParaRPr>
          </a:p>
          <a:p>
            <a:pPr marL="1371600" lvl="2" indent="-457200">
              <a:buFontTx/>
              <a:buAutoNum type="arabicPeriod"/>
            </a:pPr>
            <a:r>
              <a:rPr lang="en-US">
                <a:latin typeface="Comic Sans MS" pitchFamily="66" charset="0"/>
              </a:rPr>
              <a:t>SYNOVIAL JOINTS</a:t>
            </a:r>
          </a:p>
          <a:p>
            <a:pPr marL="1371600" lvl="2" indent="-457200">
              <a:buFontTx/>
              <a:buAutoNum type="arabicPeriod"/>
            </a:pPr>
            <a:r>
              <a:rPr lang="en-US">
                <a:latin typeface="Comic Sans MS" pitchFamily="66" charset="0"/>
              </a:rPr>
              <a:t>FIBROUS JOINTS</a:t>
            </a:r>
          </a:p>
          <a:p>
            <a:pPr marL="1371600" lvl="2" indent="-457200">
              <a:buFontTx/>
              <a:buAutoNum type="arabicPeriod"/>
            </a:pPr>
            <a:r>
              <a:rPr lang="en-US">
                <a:latin typeface="Comic Sans MS" pitchFamily="66" charset="0"/>
              </a:rPr>
              <a:t>CARTILAGENOUS JOINT</a:t>
            </a:r>
          </a:p>
          <a:p>
            <a:pPr marL="990600" lvl="1" indent="-533400">
              <a:buFontTx/>
              <a:buAutoNum type="arabicPeriod"/>
            </a:pPr>
            <a:endParaRPr lang="en-US" sz="2400"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35729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600" b="1" u="sng" dirty="0">
                <a:latin typeface="Comic Sans MS" pitchFamily="66" charset="0"/>
              </a:rPr>
              <a:t>JOINTS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714620"/>
            <a:ext cx="8229600" cy="3733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>
                <a:latin typeface="Comic Sans MS" pitchFamily="66" charset="0"/>
              </a:rPr>
              <a:t>1. </a:t>
            </a:r>
            <a:r>
              <a:rPr lang="en-US" sz="2400" u="sng" dirty="0">
                <a:latin typeface="Comic Sans MS" pitchFamily="66" charset="0"/>
              </a:rPr>
              <a:t>SYNOVIAL JOINTS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Are movable joints containing lubricating liquid called synovial fluid.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Has 3 main parts of a synovial joint;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</a:t>
            </a:r>
            <a:r>
              <a:rPr lang="en-US" sz="2400" dirty="0" err="1">
                <a:latin typeface="Comic Sans MS" pitchFamily="66" charset="0"/>
              </a:rPr>
              <a:t>i</a:t>
            </a:r>
            <a:r>
              <a:rPr lang="en-US" sz="2400" dirty="0">
                <a:latin typeface="Comic Sans MS" pitchFamily="66" charset="0"/>
              </a:rPr>
              <a:t>) JOINT CAVITY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ii) Bone ends covered with </a:t>
            </a:r>
            <a:r>
              <a:rPr lang="en-US" sz="2400" dirty="0" err="1">
                <a:latin typeface="Comic Sans MS" pitchFamily="66" charset="0"/>
              </a:rPr>
              <a:t>articular</a:t>
            </a:r>
            <a:r>
              <a:rPr lang="en-US" sz="2400" dirty="0">
                <a:latin typeface="Comic Sans MS" pitchFamily="66" charset="0"/>
              </a:rPr>
              <a:t> cartilage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    (made of hyaline cartilage)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	iii) Articulating surfaces and joint cavity 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    	     enclosed by </a:t>
            </a:r>
            <a:r>
              <a:rPr lang="en-US" sz="2400" dirty="0" err="1">
                <a:latin typeface="Comic Sans MS" pitchFamily="66" charset="0"/>
              </a:rPr>
              <a:t>articular</a:t>
            </a:r>
            <a:r>
              <a:rPr lang="en-US" sz="2400" dirty="0">
                <a:latin typeface="Comic Sans MS" pitchFamily="66" charset="0"/>
              </a:rPr>
              <a:t> capsule</a:t>
            </a:r>
          </a:p>
          <a:p>
            <a:pPr lvl="4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dirty="0">
                <a:latin typeface="Comic Sans MS" pitchFamily="66" charset="0"/>
              </a:rPr>
              <a:t>ARTICULAR CAPSULE – is fibrous 			capsule lined with synovial </a:t>
            </a:r>
          </a:p>
          <a:p>
            <a:pPr lvl="4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>
                <a:latin typeface="Comic Sans MS" pitchFamily="66" charset="0"/>
              </a:rPr>
              <a:t>			membrane.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071546"/>
            <a:ext cx="8229600" cy="792162"/>
          </a:xfrm>
        </p:spPr>
        <p:txBody>
          <a:bodyPr/>
          <a:lstStyle/>
          <a:p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2332037"/>
            <a:ext cx="8077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u="sng" dirty="0">
                <a:latin typeface="Comic Sans MS" pitchFamily="66" charset="0"/>
              </a:rPr>
              <a:t>ASSOCIATED STRUCTURES</a:t>
            </a:r>
            <a:r>
              <a:rPr lang="en-US" sz="2400" dirty="0">
                <a:latin typeface="Comic Sans MS" pitchFamily="66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latin typeface="Comic Sans MS" pitchFamily="66" charset="0"/>
              </a:rPr>
              <a:t>ACCESSORY LIGAMENTS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Synovial joints are usually reinforced by accessory ligaments that are either separate  (extrinsic) or are a </a:t>
            </a:r>
            <a:r>
              <a:rPr lang="en-US" sz="2400" b="1" dirty="0">
                <a:latin typeface="Comic Sans MS" pitchFamily="66" charset="0"/>
              </a:rPr>
              <a:t>thickening of a portion of the </a:t>
            </a:r>
            <a:r>
              <a:rPr lang="en-US" sz="2400" b="1" dirty="0" err="1">
                <a:latin typeface="Comic Sans MS" pitchFamily="66" charset="0"/>
              </a:rPr>
              <a:t>articular</a:t>
            </a:r>
            <a:r>
              <a:rPr lang="en-US" sz="2400" b="1" dirty="0">
                <a:latin typeface="Comic Sans MS" pitchFamily="66" charset="0"/>
              </a:rPr>
              <a:t> surface</a:t>
            </a:r>
            <a:r>
              <a:rPr lang="en-US" sz="2400" dirty="0">
                <a:latin typeface="Comic Sans MS" pitchFamily="66" charset="0"/>
              </a:rPr>
              <a:t> (intrinsic).</a:t>
            </a:r>
          </a:p>
          <a:p>
            <a:pPr>
              <a:buFontTx/>
              <a:buNone/>
            </a:pPr>
            <a:endParaRPr lang="en-US" sz="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>
                <a:latin typeface="Comic Sans MS" pitchFamily="66" charset="0"/>
              </a:rPr>
              <a:t>ARTICULAR DISCS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- Some synovial joints have </a:t>
            </a:r>
            <a:r>
              <a:rPr lang="en-US" sz="2400" dirty="0" err="1">
                <a:latin typeface="Comic Sans MS" pitchFamily="66" charset="0"/>
              </a:rPr>
              <a:t>fibrocartilagenous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err="1">
                <a:latin typeface="Comic Sans MS" pitchFamily="66" charset="0"/>
              </a:rPr>
              <a:t>articular</a:t>
            </a:r>
            <a:r>
              <a:rPr lang="en-US" sz="2400" dirty="0">
                <a:latin typeface="Comic Sans MS" pitchFamily="66" charset="0"/>
              </a:rPr>
              <a:t> discs which are present when </a:t>
            </a:r>
            <a:r>
              <a:rPr lang="en-US" sz="2400" dirty="0" err="1">
                <a:latin typeface="Comic Sans MS" pitchFamily="66" charset="0"/>
              </a:rPr>
              <a:t>articular</a:t>
            </a:r>
            <a:r>
              <a:rPr lang="en-US" sz="2400" dirty="0">
                <a:latin typeface="Comic Sans MS" pitchFamily="66" charset="0"/>
              </a:rPr>
              <a:t> surfaces of bone are incongruous 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142984"/>
            <a:ext cx="8229600" cy="792162"/>
          </a:xfrm>
        </p:spPr>
        <p:txBody>
          <a:bodyPr/>
          <a:lstStyle/>
          <a:p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2500306"/>
            <a:ext cx="8610600" cy="4114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400" dirty="0">
                <a:latin typeface="Comic Sans MS" pitchFamily="66" charset="0"/>
              </a:rPr>
              <a:t>6 types of synovial joints;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>
                <a:latin typeface="Comic Sans MS" pitchFamily="66" charset="0"/>
              </a:rPr>
              <a:t>	</a:t>
            </a:r>
            <a:r>
              <a:rPr lang="en-US" sz="2400" i="1" dirty="0">
                <a:latin typeface="Comic Sans MS" pitchFamily="66" charset="0"/>
              </a:rPr>
              <a:t>(Classification is according to the shape of articulating surface and/or type of movement they permit)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i="1" dirty="0">
              <a:latin typeface="Comic Sans MS" pitchFamily="66" charset="0"/>
            </a:endParaRP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latin typeface="Comic Sans MS" pitchFamily="66" charset="0"/>
              </a:rPr>
              <a:t>PLANE JOINT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2400" dirty="0" smtClean="0">
                <a:latin typeface="Comic Sans MS" pitchFamily="66" charset="0"/>
              </a:rPr>
              <a:t>HINGE </a:t>
            </a:r>
            <a:r>
              <a:rPr lang="en-US" sz="2400" dirty="0">
                <a:latin typeface="Comic Sans MS" pitchFamily="66" charset="0"/>
              </a:rPr>
              <a:t>JOINTS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latin typeface="Comic Sans MS" pitchFamily="66" charset="0"/>
              </a:rPr>
              <a:t>SADDLE JOINTS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latin typeface="Comic Sans MS" pitchFamily="66" charset="0"/>
              </a:rPr>
              <a:t>CONDYLOID JOINTS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latin typeface="Comic Sans MS" pitchFamily="66" charset="0"/>
              </a:rPr>
              <a:t>BALL AND SOCKET JOINT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2400" dirty="0">
                <a:latin typeface="Comic Sans MS" pitchFamily="66" charset="0"/>
              </a:rPr>
              <a:t>PIVOT JOINT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>
                <a:latin typeface="Comic Sans MS" pitchFamily="66" charset="0"/>
              </a:rPr>
              <a:t>SYNOVIAL JOINTS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4487"/>
            <a:ext cx="6400816" cy="2143141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400" u="sng" dirty="0">
                <a:latin typeface="Comic Sans MS" pitchFamily="66" charset="0"/>
              </a:rPr>
              <a:t>PLANE JOINTS</a:t>
            </a:r>
            <a:r>
              <a:rPr lang="en-US" sz="2400" dirty="0">
                <a:latin typeface="Comic Sans MS" pitchFamily="66" charset="0"/>
              </a:rPr>
              <a:t> </a:t>
            </a:r>
          </a:p>
          <a:p>
            <a:pPr marL="609600" indent="-609600"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Usually </a:t>
            </a:r>
            <a:r>
              <a:rPr lang="en-US" sz="2400" dirty="0" err="1">
                <a:latin typeface="Comic Sans MS" pitchFamily="66" charset="0"/>
              </a:rPr>
              <a:t>uniaxial</a:t>
            </a:r>
            <a:endParaRPr lang="en-US" sz="2400" dirty="0">
              <a:latin typeface="Comic Sans MS" pitchFamily="66" charset="0"/>
            </a:endParaRPr>
          </a:p>
          <a:p>
            <a:pPr marL="609600" indent="-609600"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Permits gliding or sliding movements</a:t>
            </a:r>
          </a:p>
          <a:p>
            <a:pPr marL="609600" indent="-609600">
              <a:buFontTx/>
              <a:buNone/>
            </a:pPr>
            <a:r>
              <a:rPr lang="en-US" sz="2400" dirty="0">
                <a:latin typeface="Comic Sans MS" pitchFamily="66" charset="0"/>
              </a:rPr>
              <a:t>	E.g. </a:t>
            </a:r>
            <a:r>
              <a:rPr lang="en-US" sz="2400" dirty="0" err="1">
                <a:latin typeface="Comic Sans MS" pitchFamily="66" charset="0"/>
              </a:rPr>
              <a:t>acromiumclavicular</a:t>
            </a:r>
            <a:r>
              <a:rPr lang="en-US" sz="2400" dirty="0">
                <a:latin typeface="Comic Sans MS" pitchFamily="66" charset="0"/>
              </a:rPr>
              <a:t> joint</a:t>
            </a:r>
          </a:p>
          <a:p>
            <a:pPr marL="609600" indent="-609600">
              <a:buFontTx/>
              <a:buNone/>
            </a:pPr>
            <a:endParaRPr lang="en-US" sz="2400" dirty="0">
              <a:latin typeface="Comic Sans MS" pitchFamily="66" charset="0"/>
            </a:endParaRP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504353"/>
            <a:ext cx="6286520" cy="3353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214422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3116"/>
            <a:ext cx="6257940" cy="3297247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2. </a:t>
            </a:r>
            <a:r>
              <a:rPr lang="en-US" sz="2400" u="sng" dirty="0">
                <a:latin typeface="Comic Sans MS" pitchFamily="66" charset="0"/>
              </a:rPr>
              <a:t>HINGE JOINT</a:t>
            </a:r>
          </a:p>
          <a:p>
            <a:pPr>
              <a:buFontTx/>
              <a:buChar char="-"/>
            </a:pPr>
            <a:r>
              <a:rPr lang="en-US" sz="2400" dirty="0" err="1">
                <a:latin typeface="Comic Sans MS" pitchFamily="66" charset="0"/>
              </a:rPr>
              <a:t>Uniaxial</a:t>
            </a:r>
            <a:r>
              <a:rPr lang="en-US" sz="2400" dirty="0">
                <a:latin typeface="Comic Sans MS" pitchFamily="66" charset="0"/>
              </a:rPr>
              <a:t> joint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Permits flexion and extension only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E.g. Elbow joint</a:t>
            </a:r>
          </a:p>
          <a:p>
            <a:pPr>
              <a:buFontTx/>
              <a:buNone/>
            </a:pPr>
            <a:endParaRPr lang="en-US" sz="2400" dirty="0">
              <a:latin typeface="Comic Sans MS" pitchFamily="66" charset="0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639204"/>
            <a:ext cx="5000628" cy="3218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214422"/>
            <a:ext cx="8229600" cy="639763"/>
          </a:xfrm>
        </p:spPr>
        <p:txBody>
          <a:bodyPr>
            <a:normAutofit fontScale="90000"/>
          </a:bodyPr>
          <a:lstStyle/>
          <a:p>
            <a:r>
              <a:rPr lang="en-US" sz="3600" u="sng" dirty="0">
                <a:latin typeface="Comic Sans MS" pitchFamily="66" charset="0"/>
              </a:rPr>
              <a:t>SYNOVIAL JOINTS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0" y="4286256"/>
            <a:ext cx="4629152" cy="2171696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u="sng" dirty="0">
                <a:latin typeface="Comic Sans MS" pitchFamily="66" charset="0"/>
              </a:rPr>
              <a:t>3. SADDLE JOINT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-	Biaxial</a:t>
            </a:r>
          </a:p>
          <a:p>
            <a:pPr>
              <a:buFontTx/>
              <a:buChar char="-"/>
            </a:pPr>
            <a:r>
              <a:rPr lang="en-US" sz="2400" dirty="0">
                <a:latin typeface="Comic Sans MS" pitchFamily="66" charset="0"/>
              </a:rPr>
              <a:t>Saddle-shaped heads permit movement in two different planes.</a:t>
            </a:r>
          </a:p>
          <a:p>
            <a:pPr>
              <a:buFontTx/>
              <a:buNone/>
            </a:pPr>
            <a:r>
              <a:rPr lang="en-US" sz="2400" dirty="0">
                <a:latin typeface="Comic Sans MS" pitchFamily="66" charset="0"/>
              </a:rPr>
              <a:t>	E.g. </a:t>
            </a:r>
            <a:r>
              <a:rPr lang="en-US" sz="2400" dirty="0" err="1">
                <a:latin typeface="Comic Sans MS" pitchFamily="66" charset="0"/>
              </a:rPr>
              <a:t>Carpometacarpal</a:t>
            </a:r>
            <a:r>
              <a:rPr lang="en-US" sz="2400" dirty="0">
                <a:latin typeface="Comic Sans MS" pitchFamily="66" charset="0"/>
              </a:rPr>
              <a:t> joint</a:t>
            </a:r>
          </a:p>
          <a:p>
            <a:pPr>
              <a:buFontTx/>
              <a:buNone/>
            </a:pPr>
            <a:endParaRPr lang="en-US" sz="2400" dirty="0">
              <a:latin typeface="Comic Sans MS" pitchFamily="66" charset="0"/>
            </a:endParaRPr>
          </a:p>
          <a:p>
            <a:pPr>
              <a:buFontTx/>
              <a:buChar char="-"/>
            </a:pPr>
            <a:endParaRPr lang="en-US" sz="2400" dirty="0">
              <a:latin typeface="Comic Sans MS" pitchFamily="66" charset="0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imatedPaint">
  <a:themeElements>
    <a:clrScheme name="AnimatedPain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nimatedPai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nimatedPai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Pai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Pai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Pai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Pa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Pa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Pa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</TotalTime>
  <Words>475</Words>
  <Application>Microsoft Office PowerPoint</Application>
  <PresentationFormat>On-screen Show (4:3)</PresentationFormat>
  <Paragraphs>119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Blank</vt:lpstr>
      <vt:lpstr>AnimatedPaint</vt:lpstr>
      <vt:lpstr>JOINTS</vt:lpstr>
      <vt:lpstr>JOINTS</vt:lpstr>
      <vt:lpstr>JOINTS</vt:lpstr>
      <vt:lpstr>JOINTS</vt:lpstr>
      <vt:lpstr>SYNOVIAL JOINTS</vt:lpstr>
      <vt:lpstr>SYNOVIAL JOINTS</vt:lpstr>
      <vt:lpstr>SYNOVIAL JOINTS</vt:lpstr>
      <vt:lpstr>SYNOVIAL JOINTS</vt:lpstr>
      <vt:lpstr>SYNOVIAL JOINTS</vt:lpstr>
      <vt:lpstr>SYNOVIAL JOINTS</vt:lpstr>
      <vt:lpstr>SYNOVIAL JOINTS</vt:lpstr>
      <vt:lpstr>SYNOVIAL JOINTS</vt:lpstr>
      <vt:lpstr>SYNOVIAL JOINTS</vt:lpstr>
      <vt:lpstr>JOINTS</vt:lpstr>
      <vt:lpstr>FIBROUS JOINTS </vt:lpstr>
      <vt:lpstr>FIBROUS JOINTS </vt:lpstr>
      <vt:lpstr>FIBROUS JOINTS </vt:lpstr>
      <vt:lpstr>JOINTS</vt:lpstr>
      <vt:lpstr>CARTILAGENOUS JOINTS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JOINTS</dc:title>
  <dc:creator>Lyn Clarkson</dc:creator>
  <cp:lastModifiedBy>Lyn Clarkson</cp:lastModifiedBy>
  <cp:revision>2</cp:revision>
  <dcterms:created xsi:type="dcterms:W3CDTF">2009-02-14T02:40:53Z</dcterms:created>
  <dcterms:modified xsi:type="dcterms:W3CDTF">2009-07-31T01:31:12Z</dcterms:modified>
</cp:coreProperties>
</file>